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Fira Sans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22" Type="http://schemas.openxmlformats.org/officeDocument/2006/relationships/font" Target="fonts/FiraSans-bold.fntdata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Fira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e1121bed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de1121bed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e1121bede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de1121bede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e1121bed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de1121bed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e1121bede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de1121bede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e1121bed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de1121bed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1121bed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de1121bed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e1121bed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de1121bed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167b91d3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e167b91d3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167b91d3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e167b91d30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167b91d3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e167b91d3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167b91d30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e167b91d30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167b91d30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e167b91d30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1.gif"/><Relationship Id="rId6" Type="http://schemas.openxmlformats.org/officeDocument/2006/relationships/image" Target="../media/image6.gif"/><Relationship Id="rId7" Type="http://schemas.openxmlformats.org/officeDocument/2006/relationships/image" Target="../media/image5.gif"/><Relationship Id="rId8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hyperlink" Target="http://llt.multycourse.com.ua/ua/glossary/14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hyperlink" Target="http://llt.multycourse.com.ua/ua/glossary/14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40175" y="1352850"/>
            <a:ext cx="45720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750">
                <a:solidFill>
                  <a:srgbClr val="293237"/>
                </a:solidFill>
                <a:highlight>
                  <a:srgbClr val="FFFFFF"/>
                </a:highlight>
              </a:rPr>
              <a:t>WIKI НАМ КАЖЕ, ЩО</a:t>
            </a:r>
            <a:endParaRPr b="1" sz="1750">
              <a:solidFill>
                <a:srgbClr val="29323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350">
                <a:solidFill>
                  <a:srgbClr val="293237"/>
                </a:solidFill>
                <a:highlight>
                  <a:srgbClr val="FFFFFF"/>
                </a:highlight>
              </a:rPr>
              <a:t>Булінг - це  дії, які полягають у психологічному, фізичному, економічному насильстві, у тому числі із застосуванням засобів електронних комунікацій, що вчиняються стосовно особи або такою особою стосовно інших.</a:t>
            </a:r>
            <a:endParaRPr sz="1350">
              <a:solidFill>
                <a:srgbClr val="29323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29323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50">
                <a:solidFill>
                  <a:srgbClr val="293237"/>
                </a:solidFill>
                <a:highlight>
                  <a:srgbClr val="FFFFFF"/>
                </a:highlight>
              </a:rPr>
              <a:t>ІНШИМИ СЛОВАМИ</a:t>
            </a:r>
            <a:r>
              <a:rPr lang="uk" sz="1350">
                <a:solidFill>
                  <a:srgbClr val="293237"/>
                </a:solidFill>
                <a:highlight>
                  <a:srgbClr val="FFFFFF"/>
                </a:highlight>
              </a:rPr>
              <a:t> </a:t>
            </a:r>
            <a:endParaRPr sz="1350">
              <a:solidFill>
                <a:srgbClr val="29323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350">
                <a:solidFill>
                  <a:srgbClr val="293237"/>
                </a:solidFill>
                <a:highlight>
                  <a:srgbClr val="FFFFFF"/>
                </a:highlight>
              </a:rPr>
              <a:t>Булінг це свідоме спричинення конфлікту по відношенню до слабшого з ціллю….. а хто його знає, навіщо вони це роблять.</a:t>
            </a:r>
            <a:endParaRPr sz="1350">
              <a:solidFill>
                <a:srgbClr val="293237"/>
              </a:solidFill>
              <a:highlight>
                <a:srgbClr val="FFFFFF"/>
              </a:highlight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2303850" y="338150"/>
            <a:ext cx="43128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800">
                <a:solidFill>
                  <a:schemeClr val="dk1"/>
                </a:solidFill>
                <a:highlight>
                  <a:srgbClr val="F1C232"/>
                </a:highlight>
              </a:rPr>
              <a:t>БУЛІНГ</a:t>
            </a:r>
            <a:endParaRPr b="1" sz="38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descr="Bullying гифки, анимированные GIF изображения bullying - скачать гиф  картинки на GIFER"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527000"/>
            <a:ext cx="45720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93750" y="4165700"/>
            <a:ext cx="88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1C232"/>
                </a:solidFill>
                <a:highlight>
                  <a:srgbClr val="FFFFFF"/>
                </a:highlight>
              </a:rPr>
              <a:t>булінг це теж конфлікт, тому до нього стосуються правила обговорені раніше</a:t>
            </a:r>
            <a:endParaRPr>
              <a:solidFill>
                <a:srgbClr val="F1C23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on Bronson GIF | Gfycat"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9144000" cy="4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2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ПРАКТИКА!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2370825" y="596050"/>
            <a:ext cx="5914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4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ДОМАШНЄ</a:t>
            </a:r>
            <a:endParaRPr b="1" sz="4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492775" y="2096250"/>
            <a:ext cx="83139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3000">
                <a:solidFill>
                  <a:srgbClr val="F1C232"/>
                </a:solidFill>
                <a:highlight>
                  <a:schemeClr val="dk1"/>
                </a:highlight>
              </a:rPr>
              <a:t>Написати по 2 приклади конфліктів для кожного методу вирішення</a:t>
            </a:r>
            <a:endParaRPr sz="3200">
              <a:solidFill>
                <a:srgbClr val="F1C23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429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165325" y="2361525"/>
            <a:ext cx="642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Модуль 7: </a:t>
            </a:r>
            <a:r>
              <a:rPr lang="uk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ЕКСТРЕМАЛЬНІ СИТУАЦІЇ</a:t>
            </a:r>
            <a:endParaRPr b="0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800">
                <a:solidFill>
                  <a:schemeClr val="dk1"/>
                </a:solidFill>
              </a:rPr>
              <a:t>Конфлікти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2089550" y="575975"/>
            <a:ext cx="6000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БАГАТО ТОЧОК ЗОРУ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2355200" y="1238975"/>
            <a:ext cx="39870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rgbClr val="F1C232"/>
                </a:solidFill>
                <a:highlight>
                  <a:srgbClr val="FFFFFF"/>
                </a:highlight>
              </a:rPr>
              <a:t>НАГАДУЮ</a:t>
            </a:r>
            <a:endParaRPr b="1" sz="2600">
              <a:solidFill>
                <a:srgbClr val="F1C232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нас 7млрд. людин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в кожного своє бачення світу і буває, що вонo не сходиться з нашим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</a:rPr>
              <a:t>так виникає конфлікт</a:t>
            </a:r>
            <a:endParaRPr b="1" sz="26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  <p:pic>
        <p:nvPicPr>
          <p:cNvPr descr="Resolve Conflicts at Work - OpenClassrooms" id="79" name="Google Shape;79;p18"/>
          <p:cNvPicPr preferRelativeResize="0"/>
          <p:nvPr/>
        </p:nvPicPr>
        <p:blipFill rotWithShape="1">
          <a:blip r:embed="rId5">
            <a:alphaModFix/>
          </a:blip>
          <a:srcRect b="0" l="24599" r="46945" t="0"/>
          <a:stretch/>
        </p:blipFill>
        <p:spPr>
          <a:xfrm>
            <a:off x="649625" y="1238975"/>
            <a:ext cx="17346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olve Conflicts at Work - OpenClassrooms" id="80" name="Google Shape;80;p18"/>
          <p:cNvPicPr preferRelativeResize="0"/>
          <p:nvPr/>
        </p:nvPicPr>
        <p:blipFill rotWithShape="1">
          <a:blip r:embed="rId5">
            <a:alphaModFix/>
          </a:blip>
          <a:srcRect b="0" l="54618" r="23471" t="0"/>
          <a:stretch/>
        </p:blipFill>
        <p:spPr>
          <a:xfrm>
            <a:off x="6681200" y="1238975"/>
            <a:ext cx="13356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/>
        </p:nvSpPr>
        <p:spPr>
          <a:xfrm>
            <a:off x="1861850" y="575975"/>
            <a:ext cx="6228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РІЗНОВИДИ КОНФЛІКТІВ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80375" y="1399725"/>
            <a:ext cx="90636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внутрішньоособовий                                              між особою і групою </a:t>
            </a:r>
            <a:endParaRPr b="1" sz="3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in on Motion Design" id="89" name="Google Shape;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61887"/>
            <a:ext cx="2223475" cy="16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2732475" y="3495975"/>
            <a:ext cx="65103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міжособовий                                                  міжгруповий конфлікт</a:t>
            </a:r>
            <a:endParaRPr b="1" sz="3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in on Tool Kit" id="91" name="Google Shape;91;p19"/>
          <p:cNvPicPr preferRelativeResize="0"/>
          <p:nvPr/>
        </p:nvPicPr>
        <p:blipFill rotWithShape="1">
          <a:blip r:embed="rId6">
            <a:alphaModFix/>
          </a:blip>
          <a:srcRect b="0" l="8359" r="12400" t="0"/>
          <a:stretch/>
        </p:blipFill>
        <p:spPr>
          <a:xfrm>
            <a:off x="2223475" y="1857575"/>
            <a:ext cx="2223475" cy="1676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P23 - Dealing With Conflict - Tag Me In Podcast" id="92" name="Google Shape;9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0425" y="1866313"/>
            <a:ext cx="2223475" cy="1658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 man - GIF on Imgur" id="93" name="Google Shape;93;p19"/>
          <p:cNvPicPr preferRelativeResize="0"/>
          <p:nvPr/>
        </p:nvPicPr>
        <p:blipFill rotWithShape="1">
          <a:blip r:embed="rId8">
            <a:alphaModFix/>
          </a:blip>
          <a:srcRect b="0" l="21471" r="24115" t="0"/>
          <a:stretch/>
        </p:blipFill>
        <p:spPr>
          <a:xfrm>
            <a:off x="4446950" y="1857475"/>
            <a:ext cx="22234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40175" y="977800"/>
            <a:ext cx="90279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СПРОБИ ВИРІШЕННЯ КОНФЛІКТІВ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750" u="sng">
                <a:solidFill>
                  <a:schemeClr val="dk1"/>
                </a:solidFill>
                <a:highlight>
                  <a:srgbClr val="FAFAFA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Відсторонення від конфлікту</a:t>
            </a:r>
            <a:endParaRPr b="1" sz="39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marR="355600" rtl="0" algn="just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50">
                <a:solidFill>
                  <a:srgbClr val="F1C232"/>
                </a:solidFill>
                <a:highlight>
                  <a:schemeClr val="dk1"/>
                </a:highlight>
              </a:rPr>
              <a:t>людина висловлює небажання брати участь у його врегулюванні і захищати власні інтереси. Конфлікт залишається нерозв’язаним і через деякий час може спалахнути знову.</a:t>
            </a:r>
            <a:endParaRPr b="1" sz="33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1935500" y="338150"/>
            <a:ext cx="468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ДАВАЙ ЖИТИ ДРУЖНО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40175" y="977800"/>
            <a:ext cx="90279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2 СПОСІБ</a:t>
            </a: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 ВИРІШЕННЯ КОНФЛІКТІВ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550" u="sng">
                <a:solidFill>
                  <a:schemeClr val="dk1"/>
                </a:solidFill>
                <a:highlight>
                  <a:srgbClr val="FAFAFA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Поступка</a:t>
            </a:r>
            <a:r>
              <a:rPr lang="uk" sz="2550">
                <a:solidFill>
                  <a:schemeClr val="dk1"/>
                </a:solidFill>
                <a:highlight>
                  <a:srgbClr val="FAFAFA"/>
                </a:highlight>
              </a:rPr>
              <a:t> </a:t>
            </a:r>
            <a:endParaRPr sz="255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750">
                <a:solidFill>
                  <a:srgbClr val="F1C232"/>
                </a:solidFill>
                <a:highlight>
                  <a:schemeClr val="dk1"/>
                </a:highlight>
              </a:rPr>
              <a:t>це спроба пом'якшити конфліктну ситуацію та зберегти стосунки, поступаючись тискові опонента. Поступка може бути застосовано до конфліктних ситуацій у стосунках між учнем і вчителем, дітьми і батьками, начальником і підлеглим, близькими друзями, подружжям, коли поступається сторона, яка не хоче засмучувати іншу. </a:t>
            </a:r>
            <a:endParaRPr b="1" sz="37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1935500" y="338150"/>
            <a:ext cx="468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ДАВАЙ ЖИТИ ДРУЖНО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40175" y="977800"/>
            <a:ext cx="90279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3</a:t>
            </a: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 СПОСІБ ВИРІШЕННЯ КОНФЛІКТІВ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550" u="sng">
                <a:solidFill>
                  <a:schemeClr val="dk1"/>
                </a:solidFill>
                <a:highlight>
                  <a:srgbClr val="FAFAFA"/>
                </a:highlight>
              </a:rPr>
              <a:t>Боротьба</a:t>
            </a:r>
            <a:r>
              <a:rPr lang="uk" sz="2550">
                <a:solidFill>
                  <a:schemeClr val="dk1"/>
                </a:solidFill>
                <a:highlight>
                  <a:srgbClr val="FAFAFA"/>
                </a:highlight>
              </a:rPr>
              <a:t> </a:t>
            </a:r>
            <a:endParaRPr sz="255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750">
                <a:solidFill>
                  <a:srgbClr val="F1C232"/>
                </a:solidFill>
                <a:highlight>
                  <a:schemeClr val="dk1"/>
                </a:highlight>
              </a:rPr>
              <a:t>це управління конфліктом через тиск, застосування влади або сили , щоб змусити прийняти свою позицію. До боротьби вдається той, хто має переваги  у фізичній силі, в підтримці з боку інших, у статусі і правах, матеріальних та інших можливостях. Задоволення від такого рішення конфлікту отримує тільки сторона конфлікту, яка прагне добитися свого за будь-яку ціну, але й вона в результаті програє, адже таких людей уникають і не бажають з ними мати справу</a:t>
            </a:r>
            <a:endParaRPr b="1" sz="21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750">
                <a:solidFill>
                  <a:srgbClr val="F1C232"/>
                </a:solidFill>
                <a:highlight>
                  <a:schemeClr val="dk1"/>
                </a:highlight>
              </a:rPr>
              <a:t> </a:t>
            </a:r>
            <a:endParaRPr b="1" sz="37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1935500" y="338150"/>
            <a:ext cx="468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ДАВАЙ ЖИТИ ДРУЖНО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40175" y="977800"/>
            <a:ext cx="90279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4</a:t>
            </a: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 СПОСІБ ВИРІШЕННЯ КОНФЛІКТІВ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550" u="sng">
                <a:solidFill>
                  <a:schemeClr val="dk1"/>
                </a:solidFill>
                <a:highlight>
                  <a:srgbClr val="FAFAFA"/>
                </a:highlight>
              </a:rPr>
              <a:t>Компроміс</a:t>
            </a:r>
            <a:r>
              <a:rPr lang="uk" sz="2550">
                <a:solidFill>
                  <a:schemeClr val="dk1"/>
                </a:solidFill>
                <a:highlight>
                  <a:srgbClr val="FAFAFA"/>
                </a:highlight>
              </a:rPr>
              <a:t> </a:t>
            </a:r>
            <a:endParaRPr sz="255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750">
                <a:solidFill>
                  <a:srgbClr val="F1C232"/>
                </a:solidFill>
                <a:highlight>
                  <a:schemeClr val="dk1"/>
                </a:highlight>
              </a:rPr>
              <a:t>це врегулювання конфлікту через взаємні поступки. На компроміс ідуть люди, які готові врахувати інтереси і бажання інших, щоб отримати щось для себе. В результаті компромісу сторони не отримують повного задоволення, але зберігають стосунки.</a:t>
            </a:r>
            <a:endParaRPr b="1" sz="28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750">
                <a:solidFill>
                  <a:srgbClr val="F1C232"/>
                </a:solidFill>
                <a:highlight>
                  <a:schemeClr val="dk1"/>
                </a:highlight>
              </a:rPr>
              <a:t> </a:t>
            </a:r>
            <a:endParaRPr b="1" sz="37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1935500" y="338150"/>
            <a:ext cx="468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ДАВАЙ ЖИТИ ДРУЖНО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40175" y="977800"/>
            <a:ext cx="90279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5</a:t>
            </a:r>
            <a:r>
              <a:rPr b="1" lang="uk" sz="2200">
                <a:solidFill>
                  <a:schemeClr val="lt1"/>
                </a:solidFill>
                <a:highlight>
                  <a:srgbClr val="F1C232"/>
                </a:highlight>
              </a:rPr>
              <a:t> СПОСІБ ВИРІШЕННЯ КОНФЛІКТІВ</a:t>
            </a:r>
            <a:endParaRPr b="1" sz="2200">
              <a:solidFill>
                <a:schemeClr val="lt1"/>
              </a:solidFill>
              <a:highlight>
                <a:srgbClr val="F1C2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550" u="sng">
                <a:solidFill>
                  <a:schemeClr val="dk1"/>
                </a:solidFill>
                <a:highlight>
                  <a:srgbClr val="FAFAFA"/>
                </a:highlight>
              </a:rPr>
              <a:t>Співпраця</a:t>
            </a:r>
            <a:r>
              <a:rPr lang="uk" sz="2550">
                <a:solidFill>
                  <a:schemeClr val="dk1"/>
                </a:solidFill>
                <a:highlight>
                  <a:srgbClr val="FAFAFA"/>
                </a:highlight>
              </a:rPr>
              <a:t> </a:t>
            </a:r>
            <a:endParaRPr sz="255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750">
                <a:solidFill>
                  <a:srgbClr val="F1C232"/>
                </a:solidFill>
                <a:highlight>
                  <a:schemeClr val="dk1"/>
                </a:highlight>
              </a:rPr>
              <a:t>передбачає спільний пошук рішення, яке відповідає інтересам усіх сторін.  Обидві сторони хочуть спільно розв’язати проблему, готові обговорювати суть конфлікту для пошуку рішення, яке влаштовуватиме всіх. Як наслідок— стосунки зміцнюються. Співпраця – найкращий спосіб вирішення конфліктів.</a:t>
            </a:r>
            <a:endParaRPr b="1" sz="2800">
              <a:solidFill>
                <a:srgbClr val="F1C232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750">
                <a:solidFill>
                  <a:srgbClr val="F1C232"/>
                </a:solidFill>
                <a:highlight>
                  <a:schemeClr val="dk1"/>
                </a:highlight>
              </a:rPr>
              <a:t> </a:t>
            </a:r>
            <a:endParaRPr b="1" sz="3700">
              <a:solidFill>
                <a:srgbClr val="F1C232"/>
              </a:solidFill>
              <a:highlight>
                <a:schemeClr val="dk1"/>
              </a:highlight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935500" y="338150"/>
            <a:ext cx="4681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900">
                <a:solidFill>
                  <a:schemeClr val="dk1"/>
                </a:solidFill>
                <a:highlight>
                  <a:srgbClr val="F1C232"/>
                </a:highlight>
              </a:rPr>
              <a:t>ДАВАЙ ЖИТИ ДРУЖНО</a:t>
            </a:r>
            <a:endParaRPr b="1" sz="2900">
              <a:solidFill>
                <a:schemeClr val="dk1"/>
              </a:solidFill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